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98" r:id="rId2"/>
    <p:sldId id="593" r:id="rId3"/>
    <p:sldId id="595" r:id="rId4"/>
    <p:sldId id="590" r:id="rId5"/>
    <p:sldId id="522" r:id="rId6"/>
    <p:sldId id="523" r:id="rId7"/>
    <p:sldId id="534" r:id="rId8"/>
    <p:sldId id="535" r:id="rId9"/>
    <p:sldId id="596" r:id="rId10"/>
    <p:sldId id="515" r:id="rId11"/>
    <p:sldId id="518" r:id="rId12"/>
    <p:sldId id="516" r:id="rId13"/>
    <p:sldId id="526" r:id="rId14"/>
    <p:sldId id="517" r:id="rId15"/>
    <p:sldId id="527" r:id="rId16"/>
    <p:sldId id="597" r:id="rId17"/>
    <p:sldId id="505" r:id="rId18"/>
    <p:sldId id="433" r:id="rId19"/>
    <p:sldId id="439" r:id="rId20"/>
    <p:sldId id="462" r:id="rId21"/>
    <p:sldId id="441" r:id="rId22"/>
    <p:sldId id="598" r:id="rId23"/>
    <p:sldId id="549" r:id="rId24"/>
    <p:sldId id="556" r:id="rId25"/>
    <p:sldId id="550" r:id="rId26"/>
    <p:sldId id="557" r:id="rId27"/>
    <p:sldId id="551" r:id="rId28"/>
    <p:sldId id="558" r:id="rId29"/>
    <p:sldId id="552" r:id="rId30"/>
    <p:sldId id="559" r:id="rId31"/>
    <p:sldId id="499" r:id="rId32"/>
    <p:sldId id="560" r:id="rId33"/>
    <p:sldId id="561" r:id="rId34"/>
    <p:sldId id="599" r:id="rId35"/>
    <p:sldId id="554" r:id="rId36"/>
    <p:sldId id="564" r:id="rId37"/>
    <p:sldId id="555" r:id="rId38"/>
    <p:sldId id="469" r:id="rId39"/>
    <p:sldId id="583" r:id="rId40"/>
    <p:sldId id="584" r:id="rId41"/>
    <p:sldId id="585" r:id="rId42"/>
    <p:sldId id="567" r:id="rId43"/>
    <p:sldId id="582" r:id="rId44"/>
    <p:sldId id="481" r:id="rId45"/>
    <p:sldId id="574" r:id="rId46"/>
    <p:sldId id="478" r:id="rId47"/>
    <p:sldId id="479" r:id="rId48"/>
    <p:sldId id="572" r:id="rId49"/>
    <p:sldId id="580" r:id="rId50"/>
    <p:sldId id="472" r:id="rId51"/>
    <p:sldId id="575" r:id="rId52"/>
    <p:sldId id="577" r:id="rId53"/>
    <p:sldId id="579" r:id="rId54"/>
    <p:sldId id="474" r:id="rId55"/>
    <p:sldId id="480" r:id="rId56"/>
    <p:sldId id="475" r:id="rId57"/>
    <p:sldId id="476" r:id="rId58"/>
    <p:sldId id="477" r:id="rId59"/>
    <p:sldId id="578" r:id="rId60"/>
    <p:sldId id="600" r:id="rId61"/>
    <p:sldId id="521" r:id="rId62"/>
    <p:sldId id="536" r:id="rId63"/>
    <p:sldId id="537" r:id="rId64"/>
    <p:sldId id="538" r:id="rId65"/>
    <p:sldId id="539" r:id="rId66"/>
    <p:sldId id="601" r:id="rId67"/>
    <p:sldId id="591" r:id="rId68"/>
    <p:sldId id="553" r:id="rId69"/>
    <p:sldId id="587" r:id="rId70"/>
    <p:sldId id="588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6AC"/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3" autoAdjust="0"/>
    <p:restoredTop sz="94444" autoAdjust="0"/>
  </p:normalViewPr>
  <p:slideViewPr>
    <p:cSldViewPr snapToGrid="0" snapToObjects="1" showGuides="1">
      <p:cViewPr>
        <p:scale>
          <a:sx n="100" d="100"/>
          <a:sy n="100" d="100"/>
        </p:scale>
        <p:origin x="-1584" y="-320"/>
      </p:cViewPr>
      <p:guideLst>
        <p:guide orient="horz" pos="1736"/>
        <p:guide pos="2632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5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Lwens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4kgnc" TargetMode="External"/><Relationship Id="rId4" Type="http://schemas.openxmlformats.org/officeDocument/2006/relationships/hyperlink" Target="http://fivethirtyeight.com" TargetMode="External"/><Relationship Id="rId5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uantopian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bfAiOR" TargetMode="External"/><Relationship Id="rId4" Type="http://schemas.openxmlformats.org/officeDocument/2006/relationships/hyperlink" Target="http://goo.gl/ocw6zj" TargetMode="External"/><Relationship Id="rId5" Type="http://schemas.openxmlformats.org/officeDocument/2006/relationships/hyperlink" Target="http://goo.gl/wxaik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Zk8IW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9371" y="-80818"/>
            <a:ext cx="93549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26140" y="5930172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October 2015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Slides:   </a:t>
            </a:r>
            <a:r>
              <a:rPr lang="en-US" b="1" dirty="0" err="1" smtClean="0">
                <a:solidFill>
                  <a:schemeClr val="bg1"/>
                </a:solidFill>
              </a:rPr>
              <a:t>tiny.cc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smtClean="0">
                <a:solidFill>
                  <a:schemeClr val="bg1"/>
                </a:solidFill>
              </a:rPr>
              <a:t>gale15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7819" y="797791"/>
            <a:ext cx="5975424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3600" b="1" dirty="0" smtClean="0">
                <a:solidFill>
                  <a:schemeClr val="bg1"/>
                </a:solidFill>
              </a:rPr>
              <a:t>Future of 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SE Research: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SE for Research</a:t>
            </a:r>
          </a:p>
          <a:p>
            <a:pPr algn="r"/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tim.menzies@gmail.com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https://</a:t>
            </a:r>
            <a:r>
              <a:rPr lang="en-US" sz="2800" b="1" dirty="0" err="1" smtClean="0">
                <a:solidFill>
                  <a:schemeClr val="bg1"/>
                </a:solidFill>
              </a:rPr>
              <a:t>menzies.us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rgbClr val="9F202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half" idx="2"/>
          </p:nvPr>
        </p:nvSpPr>
        <p:spPr>
          <a:xfrm>
            <a:off x="2630176" y="3675758"/>
            <a:ext cx="5963716" cy="3951288"/>
          </a:xfrm>
        </p:spPr>
        <p:txBody>
          <a:bodyPr>
            <a:normAutofit/>
          </a:bodyPr>
          <a:lstStyle/>
          <a:p>
            <a:r>
              <a:rPr lang="en-US" i="1" dirty="0" smtClean="0"/>
              <a:t>Research </a:t>
            </a:r>
            <a:r>
              <a:rPr lang="en-US" i="1" dirty="0"/>
              <a:t>has deserted the individual and entered the group. The individual worker find the problem too large, not too difficult. (They) must learn to work with others. </a:t>
            </a:r>
            <a:endParaRPr lang="en-US" dirty="0"/>
          </a:p>
          <a:p>
            <a:pPr lvl="1"/>
            <a:r>
              <a:rPr lang="en-US" dirty="0" smtClean="0"/>
              <a:t>Theobald Smith</a:t>
            </a:r>
            <a:br>
              <a:rPr lang="en-US" dirty="0" smtClean="0"/>
            </a:br>
            <a:r>
              <a:rPr lang="en-US" dirty="0" smtClean="0"/>
              <a:t>American </a:t>
            </a:r>
            <a:r>
              <a:rPr lang="en-US" dirty="0"/>
              <a:t>pathologist and </a:t>
            </a:r>
            <a:r>
              <a:rPr lang="en-US" dirty="0" smtClean="0"/>
              <a:t>microbiologist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1859 -- 1934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57200" y="1094900"/>
            <a:ext cx="6341272" cy="3951288"/>
          </a:xfrm>
        </p:spPr>
        <p:txBody>
          <a:bodyPr>
            <a:normAutofit/>
          </a:bodyPr>
          <a:lstStyle/>
          <a:p>
            <a:r>
              <a:rPr lang="en-US" i="1" dirty="0"/>
              <a:t>If you cannot- in the long run- tell everyone what you have been doing, your doing has been worthless. </a:t>
            </a:r>
            <a:endParaRPr lang="en-US" dirty="0"/>
          </a:p>
          <a:p>
            <a:pPr lvl="1"/>
            <a:r>
              <a:rPr lang="en-US" dirty="0" smtClean="0"/>
              <a:t>Erwin Schrodinger</a:t>
            </a:r>
            <a:br>
              <a:rPr lang="en-US" dirty="0" smtClean="0"/>
            </a:br>
            <a:r>
              <a:rPr lang="en-US" dirty="0" smtClean="0"/>
              <a:t>Nobel </a:t>
            </a:r>
            <a:r>
              <a:rPr lang="en-US" dirty="0"/>
              <a:t>Prize winner in </a:t>
            </a:r>
            <a:r>
              <a:rPr lang="en-US" dirty="0" smtClean="0"/>
              <a:t>physics</a:t>
            </a:r>
            <a:br>
              <a:rPr lang="en-US" dirty="0" smtClean="0"/>
            </a:br>
            <a:r>
              <a:rPr lang="en-US" dirty="0" smtClean="0"/>
              <a:t>1887 -- 1961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Erwin-Schrodinger-as-young-man-213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28" y="1166813"/>
            <a:ext cx="1570265" cy="2211640"/>
          </a:xfrm>
          <a:prstGeom prst="rect">
            <a:avLst/>
          </a:prstGeom>
        </p:spPr>
      </p:pic>
      <p:pic>
        <p:nvPicPr>
          <p:cNvPr id="11" name="Picture 10" descr="theobald-sm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6" y="3640920"/>
            <a:ext cx="1802372" cy="248946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76671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PROMISE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9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07" y="3511235"/>
            <a:ext cx="3881369" cy="2183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9625" y="4196673"/>
            <a:ext cx="8613775" cy="280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</a:t>
            </a:r>
            <a:r>
              <a:rPr lang="en-US" sz="1800" dirty="0" err="1" smtClean="0"/>
              <a:t>storeYourData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URL</a:t>
            </a:r>
            <a:r>
              <a:rPr lang="en-US" sz="1800" dirty="0"/>
              <a:t> </a:t>
            </a:r>
            <a:r>
              <a:rPr lang="en-US" sz="1800" dirty="0" err="1" smtClean="0"/>
              <a:t>openscience.us</a:t>
            </a:r>
            <a:r>
              <a:rPr lang="en-US" sz="1800" dirty="0"/>
              <a:t>/</a:t>
            </a:r>
            <a:r>
              <a:rPr lang="en-US" sz="1800" dirty="0" smtClean="0"/>
              <a:t>repo</a:t>
            </a:r>
          </a:p>
          <a:p>
            <a:r>
              <a:rPr lang="en-US" sz="1800" dirty="0" smtClean="0"/>
              <a:t>Data from 100s of projects</a:t>
            </a:r>
          </a:p>
          <a:p>
            <a:r>
              <a:rPr lang="en-US" sz="1800" dirty="0" smtClean="0"/>
              <a:t>E.g. EUSE: 250,000K+ spreadsheets</a:t>
            </a:r>
          </a:p>
          <a:p>
            <a:r>
              <a:rPr lang="en-US" sz="1800" dirty="0" smtClean="0"/>
              <a:t>E.g. </a:t>
            </a:r>
            <a:r>
              <a:rPr lang="en-US" sz="1800" dirty="0" err="1" smtClean="0"/>
              <a:t>Softgoals</a:t>
            </a:r>
            <a:r>
              <a:rPr lang="en-US" sz="1800" dirty="0" smtClean="0"/>
              <a:t>: 150+ </a:t>
            </a:r>
            <a:r>
              <a:rPr lang="en-US" sz="1800" dirty="0" err="1" smtClean="0"/>
              <a:t>softgoal</a:t>
            </a:r>
            <a:r>
              <a:rPr lang="en-US" sz="1800" dirty="0" smtClean="0"/>
              <a:t> models</a:t>
            </a:r>
            <a:endParaRPr lang="en-US" sz="1800" dirty="0"/>
          </a:p>
          <a:p>
            <a:r>
              <a:rPr lang="en-US" sz="1800" dirty="0" smtClean="0"/>
              <a:t>Oldest continuous  repository of SE data (2004)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" y="4212424"/>
            <a:ext cx="667228" cy="667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7" y="947241"/>
            <a:ext cx="5993024" cy="336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8862" y="114300"/>
            <a:ext cx="652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http://</a:t>
            </a:r>
            <a:r>
              <a:rPr lang="en-US" sz="4400" dirty="0" err="1" smtClean="0"/>
              <a:t>openscience.us</a:t>
            </a:r>
            <a:r>
              <a:rPr lang="en-US" sz="4400" dirty="0" smtClean="0"/>
              <a:t>/repo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138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333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If it works, try to make it better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6333"/>
            <a:ext cx="4038600" cy="47062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following is my valiant attempt to capture the </a:t>
            </a:r>
            <a:r>
              <a:rPr lang="en-US" dirty="0" smtClean="0"/>
              <a:t>difference (between PROMISE and MSR)”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“To </a:t>
            </a:r>
            <a:r>
              <a:rPr lang="en-US" dirty="0"/>
              <a:t>misquote George Box, I hope my model is more useful than it is wrong: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most part, the MSR community was mostly concerned with the </a:t>
            </a:r>
            <a:r>
              <a:rPr lang="en-US" i="1" dirty="0"/>
              <a:t>initial collection </a:t>
            </a:r>
            <a:r>
              <a:rPr lang="en-US" dirty="0"/>
              <a:t>of data sets from software projects. </a:t>
            </a:r>
          </a:p>
          <a:p>
            <a:pPr lvl="1"/>
            <a:r>
              <a:rPr lang="en-US" dirty="0" smtClean="0"/>
              <a:t>Meanwhile</a:t>
            </a:r>
            <a:r>
              <a:rPr lang="en-US" dirty="0"/>
              <a:t>, the PROMISE community emphasized the analysis of the data </a:t>
            </a:r>
            <a:r>
              <a:rPr lang="en-US" i="1" dirty="0"/>
              <a:t>after it was collected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786333"/>
            <a:ext cx="4038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PROMISE people routinely posted all their data on a public repository </a:t>
            </a:r>
          </a:p>
          <a:p>
            <a:pPr lvl="1"/>
            <a:r>
              <a:rPr lang="en-US" dirty="0"/>
              <a:t>their new papers would re-analyze old data, in an attempt to improve that analysis. </a:t>
            </a:r>
          </a:p>
          <a:p>
            <a:pPr lvl="1"/>
            <a:r>
              <a:rPr lang="en-US" dirty="0"/>
              <a:t>In fact, I used to joke “PROMISE. Australian for repeatability” (apologies to the Fosters Brewing company). </a:t>
            </a:r>
            <a:r>
              <a:rPr lang="en-US" dirty="0" smtClean="0"/>
              <a:t>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0" y="4834143"/>
            <a:ext cx="1094042" cy="1647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8460" y="5080207"/>
            <a:ext cx="2322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Dr. </a:t>
            </a:r>
            <a:r>
              <a:rPr lang="en-US" i="1" dirty="0" err="1" smtClean="0"/>
              <a:t>Prem</a:t>
            </a:r>
            <a:r>
              <a:rPr lang="en-US" i="1" dirty="0" smtClean="0"/>
              <a:t> </a:t>
            </a:r>
            <a:r>
              <a:rPr lang="en-US" i="1" dirty="0" err="1" smtClean="0"/>
              <a:t>Devanbu</a:t>
            </a:r>
            <a:endParaRPr lang="en-US" i="1" dirty="0" smtClean="0"/>
          </a:p>
          <a:p>
            <a:r>
              <a:rPr lang="en-US" i="1" dirty="0" smtClean="0"/>
              <a:t>UC Davis</a:t>
            </a:r>
          </a:p>
          <a:p>
            <a:r>
              <a:rPr lang="en-US" i="1" dirty="0" smtClean="0"/>
              <a:t>General chair, MSR’14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</p:spTree>
    <p:extLst>
      <p:ext uri="{BB962C8B-B14F-4D97-AF65-F5344CB8AC3E}">
        <p14:creationId xmlns:p14="http://schemas.microsoft.com/office/powerpoint/2010/main" val="171830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" descr="unna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24" y="2211501"/>
            <a:ext cx="3506772" cy="269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07308" y="2189603"/>
            <a:ext cx="16209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Perspective on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Data Science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for Software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Engineering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Tim Menzies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Laurie Williams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Thomas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Zimmermann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2" y="2222450"/>
            <a:ext cx="2576459" cy="3174092"/>
          </a:xfrm>
          <a:prstGeom prst="rect">
            <a:avLst/>
          </a:prstGeom>
        </p:spPr>
      </p:pic>
      <p:pic>
        <p:nvPicPr>
          <p:cNvPr id="14" name="Picture 13" descr="asdbookCo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0" y="2211501"/>
            <a:ext cx="2576460" cy="31740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253" y="5611551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082" y="5609915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6276" y="5613187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676671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Our summary.               And other related books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93877" y="1417638"/>
            <a:ext cx="429000" cy="757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5790" y="1535113"/>
            <a:ext cx="539115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5790" y="1535113"/>
            <a:ext cx="2995087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19049" y="1610524"/>
            <a:ext cx="125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MSR </a:t>
            </a:r>
          </a:p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64570" y="15508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4F43FBDB-460A-2C4D-8064-C249887F4FCB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77" y="995804"/>
            <a:ext cx="7342251" cy="37158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3828" y="-1471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many data repositories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3700" y="4594860"/>
            <a:ext cx="8966200" cy="2199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What’s next? </a:t>
            </a:r>
          </a:p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 tools would we need for an </a:t>
            </a:r>
            <a:r>
              <a:rPr lang="en-US" sz="2800" dirty="0" smtClean="0"/>
              <a:t>“debate”-oriented </a:t>
            </a:r>
            <a:r>
              <a:rPr lang="en-US" sz="2800" dirty="0" smtClean="0"/>
              <a:t>repository ?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382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1807184"/>
            <a:ext cx="246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design those tools, ask: </a:t>
            </a:r>
          </a:p>
          <a:p>
            <a:pPr marL="292100" indent="-292100"/>
            <a:endParaRPr lang="en-US" sz="24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 </a:t>
            </a:r>
            <a:r>
              <a:rPr lang="en-US" sz="2000" dirty="0"/>
              <a:t>problems are seen when people </a:t>
            </a:r>
            <a:r>
              <a:rPr lang="en-US" sz="2000" dirty="0" smtClean="0"/>
              <a:t>try </a:t>
            </a:r>
            <a:r>
              <a:rPr lang="en-US" sz="2000" dirty="0"/>
              <a:t>to share  data and </a:t>
            </a:r>
            <a:r>
              <a:rPr lang="en-US" sz="2000" dirty="0" smtClean="0"/>
              <a:t>conclusions?</a:t>
            </a:r>
          </a:p>
          <a:p>
            <a:pPr marL="292100" indent="-292100">
              <a:buFont typeface="+mj-lt"/>
              <a:buAutoNum type="arabicPeriod"/>
            </a:pPr>
            <a:endParaRPr lang="en-US" sz="20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minimal data strictures address those problems?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316038"/>
            <a:ext cx="6819900" cy="51613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Let’s talk tools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4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2F2F2"/>
                </a:solidFill>
              </a:rPr>
              <a:t>Software decides how we decide everything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1" y="2087214"/>
            <a:ext cx="5397500" cy="89728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Science, analytics, debate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743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Society  becoming </a:t>
            </a:r>
            <a:r>
              <a:rPr lang="en-US" dirty="0"/>
              <a:t>increasingly reliant on data analytics.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Many companies </a:t>
            </a:r>
            <a:r>
              <a:rPr lang="en-US" dirty="0"/>
              <a:t>practice data-driven policy </a:t>
            </a:r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determination of organizational policies using extensive analysis of large data sets collected from </a:t>
            </a:r>
            <a:r>
              <a:rPr lang="en-US" dirty="0" smtClean="0"/>
              <a:t>many sources.  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59200" y="1600200"/>
            <a:ext cx="4927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Especially true in software engineering, </a:t>
            </a:r>
          </a:p>
          <a:p>
            <a:pPr lvl="1"/>
            <a:r>
              <a:rPr lang="en-US" dirty="0"/>
              <a:t>Impossible to manually browse all data</a:t>
            </a:r>
          </a:p>
          <a:p>
            <a:pPr lvl="2"/>
            <a:r>
              <a:rPr lang="en-US" dirty="0"/>
              <a:t>E.g. Mozilla Firefox (1.1 million bug reports)</a:t>
            </a:r>
          </a:p>
          <a:p>
            <a:pPr lvl="2"/>
            <a:r>
              <a:rPr lang="en-US" dirty="0"/>
              <a:t>E.g. </a:t>
            </a:r>
            <a:r>
              <a:rPr lang="en-US" dirty="0" err="1"/>
              <a:t>Github</a:t>
            </a:r>
            <a:r>
              <a:rPr lang="en-US" dirty="0"/>
              <a:t> 14+ million projects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Routine for practitioners to treat every planned feature as an experiment</a:t>
            </a:r>
          </a:p>
          <a:p>
            <a:pPr lvl="2"/>
            <a:r>
              <a:rPr lang="en-US" dirty="0"/>
              <a:t>of which only a </a:t>
            </a:r>
            <a:r>
              <a:rPr lang="en-US" dirty="0" smtClean="0"/>
              <a:t>few will survive</a:t>
            </a:r>
            <a:r>
              <a:rPr lang="en-US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Key performance metrics are carefully monitored and analyzed</a:t>
            </a:r>
          </a:p>
          <a:p>
            <a:pPr lvl="2"/>
            <a:r>
              <a:rPr lang="en-US" dirty="0"/>
              <a:t>to judge the progress of a feature.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Even simple design decisions such as the color of a link are chosen by the outcome of software experiments.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4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up to existing services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simulations of   </a:t>
            </a:r>
            <a:r>
              <a:rPr lang="en-US" dirty="0" smtClean="0"/>
              <a:t>molecules at </a:t>
            </a:r>
            <a:r>
              <a:rPr lang="en-US" dirty="0"/>
              <a:t>various scales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tune systems as diverse  as </a:t>
            </a:r>
            <a:r>
              <a:rPr lang="en-US" dirty="0" smtClean="0"/>
              <a:t>optical tweezers</a:t>
            </a:r>
            <a:r>
              <a:rPr lang="en-US" dirty="0"/>
              <a:t>, radiation theory, microbiological exposure assessment</a:t>
            </a:r>
            <a:r>
              <a:rPr lang="en-US" dirty="0" smtClean="0"/>
              <a:t>, remote </a:t>
            </a:r>
            <a:r>
              <a:rPr lang="en-US" dirty="0"/>
              <a:t>sensing, and  silicon chips;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clickstream data to decide </a:t>
            </a:r>
            <a:r>
              <a:rPr lang="en-US" dirty="0" smtClean="0"/>
              <a:t>how to </a:t>
            </a:r>
            <a:r>
              <a:rPr lang="en-US" dirty="0"/>
              <a:t>improve 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Algorithmic traders write software to prototype and simulate trading strategies on finance data;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www.quantopian.com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to predict the merits of proposed government policies </a:t>
            </a:r>
            <a:r>
              <a:rPr lang="en-US" dirty="0">
                <a:hlinkClick r:id="rId3"/>
              </a:rPr>
              <a:t>http://goo.gl/X4kgnc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Journalists </a:t>
            </a:r>
            <a:r>
              <a:rPr lang="en-US" dirty="0"/>
              <a:t>use software   to analyze economic data and make visualizations their news stories </a:t>
            </a:r>
            <a:r>
              <a:rPr lang="en-US" dirty="0" smtClean="0">
                <a:hlinkClick r:id="rId4"/>
              </a:rPr>
              <a:t>http://fivethirtyeight.com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/>
              <a:t>If you live in London or New York and need to call an ambulance, that ambulance is waiting for your call at a location pre-determined by a software model </a:t>
            </a:r>
            <a:r>
              <a:rPr lang="en-US" dirty="0" smtClean="0">
                <a:hlinkClick r:id="rId5"/>
              </a:rPr>
              <a:t>http://goo.gl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8SMd1p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115518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Software tools for “citizen scientists</a:t>
            </a:r>
            <a:r>
              <a:rPr lang="en-US" sz="2400" dirty="0" smtClean="0">
                <a:solidFill>
                  <a:srgbClr val="FFFFFF"/>
                </a:solidFill>
              </a:rPr>
              <a:t>”.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Beyond mere data repositories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Software decides how we decide everything 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When decision software goes wrong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Proposed services for </a:t>
            </a:r>
            <a:r>
              <a:rPr lang="en-US" sz="2400" dirty="0" err="1" smtClean="0">
                <a:solidFill>
                  <a:srgbClr val="FFFFFF"/>
                </a:solidFill>
              </a:rPr>
              <a:t>nextgen</a:t>
            </a:r>
            <a:r>
              <a:rPr lang="en-US" sz="2400" dirty="0" smtClean="0">
                <a:solidFill>
                  <a:srgbClr val="FFFFFF"/>
                </a:solidFill>
              </a:rPr>
              <a:t> repositories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The Future?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cross from Mexico to Arizona, biometrics software decides if you need secondary screening </a:t>
            </a:r>
            <a:r>
              <a:rPr lang="en-US" dirty="0">
                <a:hlinkClick r:id="rId2"/>
              </a:rPr>
              <a:t>http://goo.gl/Zk8IW4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The power to make your toast comes from a genera tor that was spun-up in response to software predicting your future electrical demands </a:t>
            </a:r>
            <a:r>
              <a:rPr lang="en-US" dirty="0">
                <a:hlinkClick r:id="rId3"/>
              </a:rPr>
              <a:t>http://goo.gl/bfAiOR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fly a plane,  software controls many aspects of flight, including what to do in emergency situations </a:t>
            </a:r>
            <a:r>
              <a:rPr lang="en-US" dirty="0">
                <a:hlinkClick r:id="rId4"/>
              </a:rPr>
              <a:t>http://goo.gl/ocw6zj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have a heart attack, the software in the defibrillator will decide how to shock your heart and lungs so that you might  live a little longer </a:t>
            </a:r>
            <a:r>
              <a:rPr lang="en-US" dirty="0">
                <a:hlinkClick r:id="rId5"/>
              </a:rPr>
              <a:t>http://goo.gl/wxaikf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321589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Important to understand how software can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963"/>
            <a:ext cx="8686800" cy="4436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2F2F2"/>
                </a:solidFill>
              </a:rPr>
              <a:t>When decision software goes wrong</a:t>
            </a:r>
            <a:endParaRPr lang="en-US" sz="2400" b="1" dirty="0">
              <a:solidFill>
                <a:srgbClr val="F2F2F2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0" y="2840928"/>
            <a:ext cx="5397500" cy="626172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14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Models have “certification envelopes”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Bad things happen when you stretch the envelope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8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screwup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7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Locality matters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(what is true </a:t>
            </a:r>
            <a:r>
              <a:rPr lang="en-US" sz="3200" u="sng" dirty="0" smtClean="0">
                <a:solidFill>
                  <a:srgbClr val="000000"/>
                </a:solidFill>
              </a:rPr>
              <a:t>there</a:t>
            </a:r>
            <a:r>
              <a:rPr lang="en-US" sz="3200" dirty="0" smtClean="0">
                <a:solidFill>
                  <a:srgbClr val="000000"/>
                </a:solidFill>
              </a:rPr>
              <a:t> may not be true </a:t>
            </a:r>
            <a:r>
              <a:rPr lang="en-US" sz="3200" u="sng" dirty="0" smtClean="0">
                <a:solidFill>
                  <a:srgbClr val="000000"/>
                </a:solidFill>
              </a:rPr>
              <a:t>here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927" y="1717659"/>
            <a:ext cx="4438073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Devanbu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</a:rPr>
              <a:t>ASE’11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i="1" dirty="0" smtClean="0"/>
              <a:t>Ecological </a:t>
            </a:r>
            <a:r>
              <a:rPr lang="en-US" sz="2000" i="1" dirty="0" smtClean="0">
                <a:solidFill>
                  <a:srgbClr val="000000"/>
                </a:solidFill>
              </a:rPr>
              <a:t>Inference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Betternburg</a:t>
            </a:r>
            <a:r>
              <a:rPr lang="en-US" sz="2000" dirty="0" smtClean="0">
                <a:solidFill>
                  <a:srgbClr val="000000"/>
                </a:solidFill>
              </a:rPr>
              <a:t> et al. MSR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  <a:r>
              <a:rPr lang="en-US" sz="2000" dirty="0" smtClean="0">
                <a:solidFill>
                  <a:srgbClr val="000000"/>
                </a:solidFill>
              </a:rPr>
              <a:t>12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Think local, act global, 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Yang et al</a:t>
            </a:r>
            <a:r>
              <a:rPr lang="en-US" sz="2000" dirty="0" smtClean="0"/>
              <a:t>.</a:t>
            </a:r>
            <a:r>
              <a:rPr lang="en-US" sz="2000" dirty="0"/>
              <a:t> IST’</a:t>
            </a:r>
            <a:r>
              <a:rPr lang="en-US" sz="2000" dirty="0" smtClean="0"/>
              <a:t>13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i="1" dirty="0" smtClean="0"/>
              <a:t>Handling local bias, </a:t>
            </a:r>
          </a:p>
          <a:p>
            <a:r>
              <a:rPr lang="en-US" sz="2000" dirty="0" err="1" smtClean="0"/>
              <a:t>Minku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0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0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356" y="2961429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295488" y="4749800"/>
            <a:ext cx="721012" cy="657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3503" y="2971515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637" y="2908626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62210" y="4458172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Not general models ,but  general methods for local models</a:t>
            </a:r>
          </a:p>
        </p:txBody>
      </p:sp>
    </p:spTree>
    <p:extLst>
      <p:ext uri="{BB962C8B-B14F-4D97-AF65-F5344CB8AC3E}">
        <p14:creationId xmlns:p14="http://schemas.microsoft.com/office/powerpoint/2010/main" val="226170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/>
              <a:t>Locality matters (when their conclusions do not hold for you)</a:t>
            </a:r>
          </a:p>
          <a:p>
            <a:r>
              <a:rPr lang="en-US" sz="2400" dirty="0"/>
              <a:t>Need “streaming tools” (continually stream over a never ending sequence of new data)</a:t>
            </a:r>
          </a:p>
          <a:p>
            <a:r>
              <a:rPr lang="en-US" sz="2400" dirty="0"/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screwup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7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4765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Sharing matters </a:t>
            </a:r>
            <a:br>
              <a:rPr lang="es-UY" dirty="0" smtClean="0">
                <a:solidFill>
                  <a:schemeClr val="tx1"/>
                </a:solidFill>
                <a:cs typeface="+mj-cs"/>
              </a:rPr>
            </a:b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3070" y="5472258"/>
            <a:ext cx="4258242" cy="520137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s-ES" sz="2000" dirty="0" err="1" smtClean="0"/>
              <a:t>How</a:t>
            </a:r>
            <a:r>
              <a:rPr lang="es-ES" sz="2000" dirty="0" smtClean="0"/>
              <a:t> </a:t>
            </a:r>
            <a:r>
              <a:rPr lang="es-ES" sz="2000" dirty="0" err="1" smtClean="0"/>
              <a:t>was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error </a:t>
            </a:r>
            <a:r>
              <a:rPr lang="es-ES" sz="2000" dirty="0" err="1" smtClean="0"/>
              <a:t>found</a:t>
            </a:r>
            <a:r>
              <a:rPr lang="es-ES" sz="2000" dirty="0" smtClean="0"/>
              <a:t> so </a:t>
            </a:r>
            <a:r>
              <a:rPr lang="es-ES" sz="2000" dirty="0" err="1" smtClean="0"/>
              <a:t>fast</a:t>
            </a:r>
            <a:r>
              <a:rPr lang="es-ES" sz="2000" dirty="0" smtClean="0"/>
              <a:t>?</a:t>
            </a:r>
          </a:p>
          <a:p>
            <a:pPr lvl="1">
              <a:defRPr/>
            </a:pPr>
            <a:r>
              <a:rPr lang="es-ES" sz="2000" dirty="0" smtClean="0"/>
              <a:t>Open </a:t>
            </a:r>
            <a:r>
              <a:rPr lang="es-ES" sz="2000" dirty="0" err="1" smtClean="0"/>
              <a:t>science</a:t>
            </a:r>
            <a:r>
              <a:rPr lang="es-ES" sz="2000" dirty="0" smtClean="0"/>
              <a:t>  </a:t>
            </a:r>
            <a:endParaRPr lang="es-E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24617" y="934363"/>
            <a:ext cx="9255929" cy="430887"/>
          </a:xfrm>
          <a:prstGeom prst="rect">
            <a:avLst/>
          </a:prstGeom>
          <a:solidFill>
            <a:srgbClr val="9F2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</a:rPr>
              <a:t>Given enough eyes, all bugs are shallow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1189"/>
              </p:ext>
            </p:extLst>
          </p:nvPr>
        </p:nvGraphicFramePr>
        <p:xfrm>
          <a:off x="252413" y="1600200"/>
          <a:ext cx="4720657" cy="4493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6808"/>
                <a:gridCol w="3233849"/>
              </a:tblGrid>
              <a:tr h="3683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When (2013)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15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“Better</a:t>
                      </a:r>
                      <a:r>
                        <a:rPr lang="en-US" sz="1600" baseline="0" dirty="0" smtClean="0"/>
                        <a:t> cross-company learning” accepted to MSR’13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Camera-ready</a:t>
                      </a:r>
                      <a:r>
                        <a:rPr lang="en-US" sz="1600" baseline="0" dirty="0" smtClean="0"/>
                        <a:t> submitted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?Apr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Pre-prints</a:t>
                      </a:r>
                      <a:r>
                        <a:rPr lang="en-US" sz="1600" baseline="0" dirty="0" smtClean="0"/>
                        <a:t> go on-line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Hyeongmin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Jeon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graduate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student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smtClean="0"/>
                        <a:t>at Pusan </a:t>
                      </a:r>
                      <a:r>
                        <a:rPr lang="es-ES" sz="1600" dirty="0" err="1" smtClean="0"/>
                        <a:t>Natl</a:t>
                      </a:r>
                      <a:r>
                        <a:rPr lang="es-ES" sz="1600" dirty="0" smtClean="0"/>
                        <a:t>. </a:t>
                      </a:r>
                      <a:r>
                        <a:rPr lang="es-ES" sz="1600" dirty="0" err="1" smtClean="0"/>
                        <a:t>Univ.emailed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us</a:t>
                      </a:r>
                      <a:r>
                        <a:rPr lang="es-ES" sz="1600" dirty="0" smtClean="0"/>
                        <a:t>: </a:t>
                      </a:r>
                      <a:r>
                        <a:rPr lang="es-ES" sz="1600" dirty="0" err="1" smtClean="0"/>
                        <a:t>can’t</a:t>
                      </a:r>
                      <a:r>
                        <a:rPr lang="es-ES" sz="1600" dirty="0" smtClean="0"/>
                        <a:t> reproduce </a:t>
                      </a:r>
                      <a:r>
                        <a:rPr lang="es-ES" sz="1600" dirty="0" err="1" smtClean="0"/>
                        <a:t>result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Fayola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Peters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checking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code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found</a:t>
                      </a:r>
                      <a:r>
                        <a:rPr lang="es-ES" sz="1600" dirty="0" smtClean="0"/>
                        <a:t> error.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Manic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week</a:t>
                      </a:r>
                      <a:r>
                        <a:rPr lang="es-ES" sz="1600" dirty="0" smtClean="0"/>
                        <a:t> of </a:t>
                      </a:r>
                      <a:r>
                        <a:rPr lang="es-ES" sz="1600" dirty="0" err="1" smtClean="0"/>
                        <a:t>experiments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follow</a:t>
                      </a:r>
                      <a:endParaRPr lang="en-US" sz="1600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 smtClean="0"/>
                        <a:t>We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conclude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results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definitely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wrong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r>
                        <a:rPr lang="en-US" sz="1600" baseline="0" dirty="0" smtClean="0"/>
                        <a:t> MSR organizers. Our penalty? Present paper and its error.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43" y="1638301"/>
            <a:ext cx="3557370" cy="284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26000" y="4216400"/>
            <a:ext cx="1358900" cy="1397000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8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/>
              <a:t>Verification matters (sooner or later, we all </a:t>
            </a:r>
            <a:r>
              <a:rPr lang="en-US" sz="2400" dirty="0" smtClean="0"/>
              <a:t>screw up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8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nna-static-map-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9899"/>
            <a:ext cx="6649526" cy="367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30162"/>
            <a:ext cx="8559800" cy="1143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Transfer matters </a:t>
            </a:r>
            <a:r>
              <a:rPr lang="en-US" sz="4000" dirty="0" smtClean="0">
                <a:solidFill>
                  <a:srgbClr val="000000"/>
                </a:solidFill>
              </a:rPr>
              <a:t>(</a:t>
            </a:r>
            <a:r>
              <a:rPr lang="en-US" sz="4000" dirty="0">
                <a:solidFill>
                  <a:srgbClr val="000000"/>
                </a:solidFill>
              </a:rPr>
              <a:t>and is possible)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2" y="4318000"/>
            <a:ext cx="4289778" cy="2413000"/>
          </a:xfrm>
          <a:prstGeom prst="rect">
            <a:avLst/>
          </a:prstGeom>
        </p:spPr>
      </p:pic>
      <p:pic>
        <p:nvPicPr>
          <p:cNvPr id="10" name="Picture 9" descr="rockets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1" y="3911599"/>
            <a:ext cx="2895601" cy="2895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95600" y="3213100"/>
            <a:ext cx="20066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98112" y="5664200"/>
            <a:ext cx="22098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6200" y="3437790"/>
            <a:ext cx="1214437" cy="329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B.Turhan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T.Menzies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Bener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Di Stefano. 2009. On the relative value of cross-company and within-company data for defect prediction. Empirical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</a:rPr>
              <a:t>Softw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Eng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14(5) 2009,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When not enough local data, ask your friends</a:t>
            </a:r>
          </a:p>
        </p:txBody>
      </p:sp>
    </p:spTree>
    <p:extLst>
      <p:ext uri="{BB962C8B-B14F-4D97-AF65-F5344CB8AC3E}">
        <p14:creationId xmlns:p14="http://schemas.microsoft.com/office/powerpoint/2010/main" val="200517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Software tools for “citizen scientists</a:t>
            </a:r>
            <a:r>
              <a:rPr lang="en-US" sz="2400" dirty="0" smtClean="0">
                <a:solidFill>
                  <a:srgbClr val="FFFFFF"/>
                </a:solidFill>
              </a:rPr>
              <a:t>”.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116695" y="1223614"/>
            <a:ext cx="5294005" cy="52898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8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screw 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/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5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Compression</a:t>
            </a:r>
            <a:r>
              <a:rPr lang="en-US" dirty="0"/>
              <a:t> </a:t>
            </a:r>
            <a:r>
              <a:rPr lang="en-US" dirty="0" smtClean="0"/>
              <a:t>and privacy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Squeezing and secrets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7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screw 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/>
              <a:t>Need compression tools (to save space)</a:t>
            </a:r>
          </a:p>
          <a:p>
            <a:r>
              <a:rPr lang="en-US" sz="2400" dirty="0"/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2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5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2F2F2"/>
                </a:solidFill>
              </a:rPr>
              <a:t>Proposed services for </a:t>
            </a:r>
            <a:r>
              <a:rPr lang="en-US" sz="2400" b="1" dirty="0" err="1" smtClean="0">
                <a:solidFill>
                  <a:srgbClr val="F2F2F2"/>
                </a:solidFill>
              </a:rPr>
              <a:t>nextgen</a:t>
            </a:r>
            <a:r>
              <a:rPr lang="en-US" sz="2400" b="1" dirty="0" smtClean="0">
                <a:solidFill>
                  <a:srgbClr val="F2F2F2"/>
                </a:solidFill>
              </a:rPr>
              <a:t> repositories</a:t>
            </a:r>
            <a:endParaRPr lang="en-US" sz="2400" b="1" dirty="0">
              <a:solidFill>
                <a:srgbClr val="F2F2F2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0" y="3336228"/>
            <a:ext cx="5397500" cy="892872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29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384300"/>
            <a:ext cx="6831933" cy="444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2703" y="4397970"/>
            <a:ext cx="29972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cell link here is one masters-by-research  or Ph.D. 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8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384300"/>
            <a:ext cx="6831933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2703" y="4397970"/>
            <a:ext cx="29972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cell link here is one masters-by-research  or Ph.D. thesis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224" y="1626792"/>
            <a:ext cx="226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Row X uses col Y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413069" y="2026902"/>
            <a:ext cx="339531" cy="6363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60700" y="1917433"/>
            <a:ext cx="16764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72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8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10" y="30342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Based on WHERE:  O(N)</a:t>
            </a:r>
            <a:br>
              <a:rPr lang="en-US" dirty="0" smtClean="0"/>
            </a:br>
            <a:r>
              <a:rPr lang="en-US" dirty="0" smtClean="0"/>
              <a:t>top-down divisive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Fast:  works on an approximation to eigenvectors (the FASTMAP heuristic)</a:t>
            </a:r>
            <a:br>
              <a:rPr lang="en-US" sz="2000" dirty="0" smtClean="0"/>
            </a:br>
            <a:r>
              <a:rPr lang="en-US" sz="2000" dirty="0" err="1" smtClean="0"/>
              <a:t>Faloutsos</a:t>
            </a:r>
            <a:r>
              <a:rPr lang="en-US" sz="2000" dirty="0"/>
              <a:t>  [1995</a:t>
            </a:r>
            <a:r>
              <a:rPr lang="en-US" sz="2000" dirty="0" smtClean="0"/>
              <a:t>]. A  O(N</a:t>
            </a:r>
            <a:r>
              <a:rPr lang="en-US" sz="2000" dirty="0"/>
              <a:t>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2000" dirty="0"/>
              <a:t>Pick any point </a:t>
            </a:r>
            <a:r>
              <a:rPr lang="en-US" sz="2000" dirty="0" smtClean="0"/>
              <a:t>X;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Find E= East =  </a:t>
            </a:r>
            <a:r>
              <a:rPr lang="en-US" sz="2000" dirty="0"/>
              <a:t>furthest from </a:t>
            </a:r>
            <a:r>
              <a:rPr lang="en-US" sz="2000" dirty="0" smtClean="0"/>
              <a:t>X,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 Find W = West  </a:t>
            </a:r>
            <a:r>
              <a:rPr lang="en-US" sz="2000" dirty="0"/>
              <a:t>furthest from </a:t>
            </a:r>
            <a:r>
              <a:rPr lang="en-US" sz="20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East, West = “the poles”</a:t>
            </a:r>
          </a:p>
          <a:p>
            <a:pPr marL="461962" lvl="1" indent="0">
              <a:buNone/>
            </a:pPr>
            <a:endParaRPr lang="en-US" sz="2000" dirty="0"/>
          </a:p>
          <a:p>
            <a:r>
              <a:rPr lang="en-US" sz="2000" dirty="0" smtClean="0"/>
              <a:t>All </a:t>
            </a:r>
            <a:r>
              <a:rPr lang="en-US" sz="2000" dirty="0"/>
              <a:t>points have distance </a:t>
            </a:r>
            <a:r>
              <a:rPr lang="en-US" sz="2000" dirty="0" err="1"/>
              <a:t>a,b</a:t>
            </a:r>
            <a:r>
              <a:rPr lang="en-US" sz="2000" dirty="0"/>
              <a:t> to </a:t>
            </a:r>
            <a:r>
              <a:rPr lang="en-US" sz="2000" dirty="0" smtClean="0"/>
              <a:t>(E,</a:t>
            </a:r>
            <a:r>
              <a:rPr lang="en-US" sz="2000" dirty="0"/>
              <a:t>W</a:t>
            </a:r>
            <a:r>
              <a:rPr lang="en-US" sz="2000" dirty="0" smtClean="0"/>
              <a:t>) 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/>
              <a:t>c = </a:t>
            </a:r>
            <a:r>
              <a:rPr lang="en-US" sz="2000" dirty="0" err="1"/>
              <a:t>dist</a:t>
            </a:r>
            <a:r>
              <a:rPr lang="en-US" sz="2000" dirty="0" smtClean="0"/>
              <a:t>(E,</a:t>
            </a:r>
            <a:r>
              <a:rPr lang="en-US" sz="2000" dirty="0"/>
              <a:t>E</a:t>
            </a:r>
            <a:r>
              <a:rPr lang="en-US" sz="2000" dirty="0" smtClean="0"/>
              <a:t>)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 smtClean="0"/>
              <a:t>x </a:t>
            </a:r>
            <a:r>
              <a:rPr lang="en-US" sz="2000" dirty="0"/>
              <a:t>= (a</a:t>
            </a:r>
            <a:r>
              <a:rPr lang="en-US" sz="2000" baseline="30000" dirty="0"/>
              <a:t>2</a:t>
            </a:r>
            <a:r>
              <a:rPr lang="en-US" sz="2000" dirty="0"/>
              <a:t> + c</a:t>
            </a:r>
            <a:r>
              <a:rPr lang="en-US" sz="2000" baseline="30000" dirty="0"/>
              <a:t>2</a:t>
            </a:r>
            <a:r>
              <a:rPr lang="en-US" sz="2000" dirty="0"/>
              <a:t> − b</a:t>
            </a:r>
            <a:r>
              <a:rPr lang="en-US" sz="2000" baseline="30000" dirty="0"/>
              <a:t>2</a:t>
            </a:r>
            <a:r>
              <a:rPr lang="en-US" sz="2000" dirty="0"/>
              <a:t>)/2c </a:t>
            </a:r>
            <a:r>
              <a:rPr lang="en-US" sz="2000" dirty="0" smtClean="0"/>
              <a:t> </a:t>
            </a:r>
          </a:p>
          <a:p>
            <a:pPr marL="515937" lvl="1" indent="0">
              <a:buNone/>
            </a:pPr>
            <a:endParaRPr lang="en-US" sz="2000" dirty="0"/>
          </a:p>
          <a:p>
            <a:r>
              <a:rPr lang="en-US" sz="2000" dirty="0"/>
              <a:t>Find median(x</a:t>
            </a:r>
            <a:r>
              <a:rPr lang="en-US" sz="2000" dirty="0" smtClean="0"/>
              <a:t>), </a:t>
            </a:r>
            <a:r>
              <a:rPr lang="en-US" sz="2000" dirty="0" err="1"/>
              <a:t>r</a:t>
            </a:r>
            <a:r>
              <a:rPr lang="en-US" sz="2000" dirty="0" err="1" smtClean="0"/>
              <a:t>ecurse</a:t>
            </a:r>
            <a:r>
              <a:rPr lang="en-US" sz="2000" dirty="0" smtClean="0"/>
              <a:t> on each half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0" y="2164987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4710" y="6604000"/>
            <a:ext cx="4956790" cy="876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5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999" y="201509"/>
            <a:ext cx="7518401" cy="1487091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</a:t>
            </a:r>
            <a:r>
              <a:rPr lang="en-US" sz="3600" dirty="0" smtClean="0"/>
              <a:t>mining </a:t>
            </a:r>
            <a:r>
              <a:rPr lang="en-US" sz="3600" dirty="0" smtClean="0"/>
              <a:t>tools </a:t>
            </a:r>
            <a:r>
              <a:rPr lang="en-US" sz="3600" dirty="0" smtClean="0"/>
              <a:t>should, </a:t>
            </a:r>
            <a:br>
              <a:rPr lang="en-US" sz="3600" dirty="0" smtClean="0"/>
            </a:br>
            <a:r>
              <a:rPr lang="en-US" sz="3600" dirty="0" smtClean="0"/>
              <a:t>and can, </a:t>
            </a:r>
            <a:r>
              <a:rPr lang="en-US" sz="3600" dirty="0" smtClean="0"/>
              <a:t>do </a:t>
            </a:r>
            <a:r>
              <a:rPr lang="en-US" sz="3600" dirty="0" smtClean="0"/>
              <a:t>much more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180" y="1841500"/>
            <a:ext cx="4038600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Operating systems do more than just schedule processes.</a:t>
            </a:r>
          </a:p>
          <a:p>
            <a:pPr lvl="1"/>
            <a:r>
              <a:rPr lang="en-US" sz="1600" dirty="0" smtClean="0"/>
              <a:t>They offer many other services</a:t>
            </a:r>
          </a:p>
          <a:p>
            <a:pPr lvl="1"/>
            <a:r>
              <a:rPr lang="en-US" sz="1600" dirty="0" smtClean="0"/>
              <a:t>File </a:t>
            </a:r>
            <a:r>
              <a:rPr lang="en-US" sz="1600" dirty="0" smtClean="0"/>
              <a:t>systems,</a:t>
            </a:r>
          </a:p>
          <a:p>
            <a:pPr lvl="1"/>
            <a:r>
              <a:rPr lang="en-US" sz="1600" dirty="0" smtClean="0"/>
              <a:t> network connections,</a:t>
            </a:r>
          </a:p>
          <a:p>
            <a:pPr lvl="1"/>
            <a:r>
              <a:rPr lang="en-US" sz="1600" dirty="0" smtClean="0"/>
              <a:t> m</a:t>
            </a:r>
            <a:r>
              <a:rPr lang="en-US" sz="1600" dirty="0" smtClean="0"/>
              <a:t>emory management</a:t>
            </a:r>
          </a:p>
          <a:p>
            <a:pPr lvl="1"/>
            <a:r>
              <a:rPr lang="en-US" sz="1600" dirty="0" smtClean="0"/>
              <a:t>j</a:t>
            </a:r>
            <a:r>
              <a:rPr lang="en-US" sz="1600" dirty="0" smtClean="0"/>
              <a:t>ournaling</a:t>
            </a:r>
            <a:endParaRPr lang="en-US" sz="1600" dirty="0" smtClean="0"/>
          </a:p>
          <a:p>
            <a:pPr lvl="1"/>
            <a:r>
              <a:rPr lang="en-US" sz="1600" dirty="0" err="1" smtClean="0"/>
              <a:t>Etc</a:t>
            </a:r>
            <a:endParaRPr lang="en-US" sz="1600" dirty="0" smtClean="0"/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0546" y="4595018"/>
            <a:ext cx="87630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Data mining </a:t>
            </a:r>
            <a:r>
              <a:rPr lang="en-US" sz="2000" dirty="0" smtClean="0"/>
              <a:t>tools should </a:t>
            </a:r>
            <a:r>
              <a:rPr lang="en-US" sz="2000" dirty="0"/>
              <a:t>offer more than just </a:t>
            </a:r>
            <a:r>
              <a:rPr lang="en-US" sz="2000" dirty="0" smtClean="0"/>
              <a:t>predictors.</a:t>
            </a:r>
            <a:endParaRPr lang="en-US" sz="2000" dirty="0"/>
          </a:p>
          <a:p>
            <a:pPr lvl="1"/>
            <a:r>
              <a:rPr lang="en-US" sz="1600" dirty="0" smtClean="0"/>
              <a:t>A whole </a:t>
            </a:r>
            <a:r>
              <a:rPr lang="en-US" sz="1600" dirty="0"/>
              <a:t>host of facilities for sharing, privacy, compression, planning, anomaly detection, </a:t>
            </a:r>
            <a:r>
              <a:rPr lang="en-US" sz="1600" dirty="0" err="1"/>
              <a:t>etc</a:t>
            </a:r>
            <a:r>
              <a:rPr lang="en-US" sz="1600" dirty="0"/>
              <a:t> </a:t>
            </a:r>
            <a:r>
              <a:rPr lang="en-US" sz="1600" dirty="0" smtClean="0"/>
              <a:t>Turns </a:t>
            </a:r>
            <a:r>
              <a:rPr lang="en-US" sz="1600" dirty="0"/>
              <a:t>out, </a:t>
            </a:r>
            <a:r>
              <a:rPr lang="en-US" sz="1600" dirty="0" smtClean="0"/>
              <a:t>simple </a:t>
            </a:r>
            <a:r>
              <a:rPr lang="en-US" sz="1600" dirty="0"/>
              <a:t>data structures </a:t>
            </a:r>
            <a:r>
              <a:rPr lang="en-US" sz="1600" dirty="0" smtClean="0"/>
              <a:t>can </a:t>
            </a:r>
            <a:r>
              <a:rPr lang="en-US" sz="1600" dirty="0"/>
              <a:t>support all the </a:t>
            </a:r>
            <a:r>
              <a:rPr lang="en-US" sz="1600" dirty="0" smtClean="0"/>
              <a:t>above</a:t>
            </a:r>
            <a:endParaRPr lang="en-US" sz="1600" dirty="0"/>
          </a:p>
          <a:p>
            <a:pPr lvl="1"/>
            <a:r>
              <a:rPr lang="en-US" sz="1600" dirty="0"/>
              <a:t>This talk: WHERE (but no doubt there are other data structures as well)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80" y="1930400"/>
            <a:ext cx="4438549" cy="239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5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582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WHERE  =  fast analog for PCA</a:t>
            </a:r>
            <a:br>
              <a:rPr lang="en-US" sz="3600" dirty="0" smtClean="0"/>
            </a:br>
            <a:r>
              <a:rPr lang="en-US" sz="3600" dirty="0" smtClean="0"/>
              <a:t>(so WHERE is a heuristic spectral learner)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152143" cy="3743354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57636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Spectral learners :  </a:t>
            </a:r>
            <a:r>
              <a:rPr lang="en-US" dirty="0"/>
              <a:t>works on eigenvectors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combine related </a:t>
            </a:r>
            <a:r>
              <a:rPr lang="en-US" dirty="0" smtClean="0"/>
              <a:t>influences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ignore </a:t>
            </a:r>
            <a:r>
              <a:rPr lang="en-US" dirty="0"/>
              <a:t>outliers and irrelevancies</a:t>
            </a:r>
          </a:p>
        </p:txBody>
      </p:sp>
    </p:spTree>
    <p:extLst>
      <p:ext uri="{BB962C8B-B14F-4D97-AF65-F5344CB8AC3E}">
        <p14:creationId xmlns:p14="http://schemas.microsoft.com/office/powerpoint/2010/main" val="234618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and transfer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8300" y="1535116"/>
            <a:ext cx="4040188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Locality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66699" y="2174875"/>
            <a:ext cx="4187831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Locality:</a:t>
            </a:r>
          </a:p>
          <a:p>
            <a:pPr lvl="1"/>
            <a:r>
              <a:rPr lang="en-US" dirty="0" smtClean="0"/>
              <a:t> Butcher </a:t>
            </a:r>
            <a:r>
              <a:rPr lang="en-US" dirty="0"/>
              <a:t>(WVU</a:t>
            </a:r>
            <a:r>
              <a:rPr lang="en-US" dirty="0" smtClean="0"/>
              <a:t>), Menzies et al. </a:t>
            </a:r>
          </a:p>
          <a:p>
            <a:pPr lvl="1"/>
            <a:r>
              <a:rPr lang="en-US" i="1" dirty="0" smtClean="0"/>
              <a:t>TSE</a:t>
            </a:r>
            <a:r>
              <a:rPr lang="en-US" i="1" dirty="0"/>
              <a:t>’13, Local versus global. </a:t>
            </a:r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Models </a:t>
            </a:r>
            <a:r>
              <a:rPr lang="en-US" dirty="0"/>
              <a:t>from all data have worse medians and larger variances than models from WHERE’s </a:t>
            </a:r>
            <a:r>
              <a:rPr lang="en-US" dirty="0" smtClean="0"/>
              <a:t>clusters</a:t>
            </a:r>
          </a:p>
          <a:p>
            <a:pPr lvl="2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131" y="1535116"/>
            <a:ext cx="4041775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Transfer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4530" y="2174875"/>
            <a:ext cx="4498970" cy="3951288"/>
          </a:xfrm>
        </p:spPr>
        <p:txBody>
          <a:bodyPr>
            <a:normAutofit/>
          </a:bodyPr>
          <a:lstStyle/>
          <a:p>
            <a:r>
              <a:rPr lang="en-US" dirty="0"/>
              <a:t>Transfer:</a:t>
            </a:r>
          </a:p>
          <a:p>
            <a:pPr lvl="1"/>
            <a:r>
              <a:rPr lang="en-US" dirty="0" err="1" smtClean="0"/>
              <a:t>Kocaguneli</a:t>
            </a:r>
            <a:r>
              <a:rPr lang="en-US" dirty="0" smtClean="0"/>
              <a:t> (</a:t>
            </a:r>
            <a:r>
              <a:rPr lang="en-US" dirty="0"/>
              <a:t>WVU), Menzies et al.</a:t>
            </a:r>
          </a:p>
          <a:p>
            <a:pPr lvl="1"/>
            <a:r>
              <a:rPr lang="en-US" i="1" dirty="0" err="1"/>
              <a:t>ESEJournal</a:t>
            </a:r>
            <a:r>
              <a:rPr lang="en-US" i="1" dirty="0"/>
              <a:t> 2014, Transfer </a:t>
            </a:r>
            <a:r>
              <a:rPr lang="en-US" i="1" dirty="0" smtClean="0"/>
              <a:t>learning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r>
              <a:rPr lang="en-US" dirty="0"/>
              <a:t>Hierarchical clustering, </a:t>
            </a:r>
          </a:p>
          <a:p>
            <a:pPr lvl="1"/>
            <a:r>
              <a:rPr lang="en-US" dirty="0"/>
              <a:t>Each test instance uses cluster tree to selects its own training  (ignore “weak” clusters- those with high variance)</a:t>
            </a:r>
          </a:p>
          <a:p>
            <a:pPr lvl="1"/>
            <a:r>
              <a:rPr lang="en-US" dirty="0"/>
              <a:t>Works for cross</a:t>
            </a:r>
            <a:r>
              <a:rPr lang="en-US" dirty="0" smtClean="0"/>
              <a:t>-company </a:t>
            </a:r>
            <a:r>
              <a:rPr lang="en-US" dirty="0"/>
              <a:t>and cross-time transfer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0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clustering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compression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(poles = approximate shape of data)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8100" y="5337085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cluster to leaves of size </a:t>
            </a:r>
            <a:r>
              <a:rPr lang="en-US" dirty="0" err="1" smtClean="0"/>
              <a:t>sqrt</a:t>
            </a:r>
            <a:r>
              <a:rPr lang="en-US" dirty="0"/>
              <a:t>(</a:t>
            </a:r>
            <a:r>
              <a:rPr lang="en-US" dirty="0" smtClean="0"/>
              <a:t>n),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nly need 2*</a:t>
            </a:r>
            <a:r>
              <a:rPr lang="en-US" dirty="0" err="1" smtClean="0"/>
              <a:t>sqrt</a:t>
            </a:r>
            <a:r>
              <a:rPr lang="en-US" dirty="0" smtClean="0"/>
              <a:t>(n)-1 nodes, each with 2 poles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 4*</a:t>
            </a:r>
            <a:r>
              <a:rPr lang="en-US" dirty="0" err="1" smtClean="0"/>
              <a:t>sqrt</a:t>
            </a:r>
            <a:r>
              <a:rPr lang="en-US" dirty="0" smtClean="0"/>
              <a:t>(n) – 2 examples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Which we can reduce, later (see optimization)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 the way, remember the RHS tree: we’ll be using it a 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00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584325"/>
            <a:ext cx="3778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9534" y="5553163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7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rediction </a:t>
            </a:r>
            <a:r>
              <a:rPr lang="en-US" dirty="0" smtClean="0">
                <a:sym typeface="Wingdings"/>
              </a:rPr>
              <a:t>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Rahul Krishna (Ph.D. scholar, NC state) and me,  submission to</a:t>
            </a:r>
            <a:r>
              <a:rPr lang="en-US" dirty="0"/>
              <a:t> </a:t>
            </a:r>
            <a:r>
              <a:rPr lang="en-US" dirty="0" smtClean="0"/>
              <a:t>ICSE’16.  Planning over WHERE </a:t>
            </a:r>
          </a:p>
          <a:p>
            <a:pPr algn="ctr"/>
            <a:r>
              <a:rPr lang="en-US" dirty="0" smtClean="0"/>
              <a:t>clusters very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If the prediction is “bad</a:t>
            </a:r>
            <a:r>
              <a:rPr lang="en-US" dirty="0" smtClean="0"/>
              <a:t>”, find </a:t>
            </a:r>
            <a:r>
              <a:rPr lang="en-US" dirty="0"/>
              <a:t>a nearby leaf with “better” predictions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Branch1= decision branch to “bad”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Branch2 = decision branch to “better”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Plan = Branch2 – Branch1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optimization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Krall (WVU), Menzies et al. TSE 2015, GALE.  Orders of magnitude faster than standard optimizers.  Just as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Evolutionary optimizers = select, crossover, mutate, repeat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Evaluate each pole as you descend the tree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Cull the half leading to the worst pole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Crossover, mutate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the surviving leaves,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mutate examples towards to the best pole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22400" y="1917700"/>
            <a:ext cx="2768718" cy="3469466"/>
          </a:xfrm>
          <a:custGeom>
            <a:avLst/>
            <a:gdLst>
              <a:gd name="connsiteX0" fmla="*/ 495300 w 2768718"/>
              <a:gd name="connsiteY0" fmla="*/ 0 h 3469466"/>
              <a:gd name="connsiteX1" fmla="*/ 317500 w 2768718"/>
              <a:gd name="connsiteY1" fmla="*/ 1752600 h 3469466"/>
              <a:gd name="connsiteX2" fmla="*/ 1447800 w 2768718"/>
              <a:gd name="connsiteY2" fmla="*/ 1892300 h 3469466"/>
              <a:gd name="connsiteX3" fmla="*/ 1422400 w 2768718"/>
              <a:gd name="connsiteY3" fmla="*/ 2540000 h 3469466"/>
              <a:gd name="connsiteX4" fmla="*/ 1028700 w 2768718"/>
              <a:gd name="connsiteY4" fmla="*/ 3225800 h 3469466"/>
              <a:gd name="connsiteX5" fmla="*/ 1943100 w 2768718"/>
              <a:gd name="connsiteY5" fmla="*/ 3441700 h 3469466"/>
              <a:gd name="connsiteX6" fmla="*/ 2133600 w 2768718"/>
              <a:gd name="connsiteY6" fmla="*/ 2667000 h 3469466"/>
              <a:gd name="connsiteX7" fmla="*/ 2768600 w 2768718"/>
              <a:gd name="connsiteY7" fmla="*/ 2489200 h 3469466"/>
              <a:gd name="connsiteX8" fmla="*/ 2184400 w 2768718"/>
              <a:gd name="connsiteY8" fmla="*/ 1219200 h 3469466"/>
              <a:gd name="connsiteX9" fmla="*/ 1905000 w 2768718"/>
              <a:gd name="connsiteY9" fmla="*/ 63500 h 3469466"/>
              <a:gd name="connsiteX10" fmla="*/ 0 w 2768718"/>
              <a:gd name="connsiteY10" fmla="*/ 190500 h 34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8718" h="3469466">
                <a:moveTo>
                  <a:pt x="495300" y="0"/>
                </a:moveTo>
                <a:cubicBezTo>
                  <a:pt x="327025" y="718608"/>
                  <a:pt x="158750" y="1437217"/>
                  <a:pt x="317500" y="1752600"/>
                </a:cubicBezTo>
                <a:cubicBezTo>
                  <a:pt x="476250" y="2067983"/>
                  <a:pt x="1263650" y="1761067"/>
                  <a:pt x="1447800" y="1892300"/>
                </a:cubicBezTo>
                <a:cubicBezTo>
                  <a:pt x="1631950" y="2023533"/>
                  <a:pt x="1492250" y="2317750"/>
                  <a:pt x="1422400" y="2540000"/>
                </a:cubicBezTo>
                <a:cubicBezTo>
                  <a:pt x="1352550" y="2762250"/>
                  <a:pt x="941917" y="3075517"/>
                  <a:pt x="1028700" y="3225800"/>
                </a:cubicBezTo>
                <a:cubicBezTo>
                  <a:pt x="1115483" y="3376083"/>
                  <a:pt x="1758950" y="3534833"/>
                  <a:pt x="1943100" y="3441700"/>
                </a:cubicBezTo>
                <a:cubicBezTo>
                  <a:pt x="2127250" y="3348567"/>
                  <a:pt x="1996017" y="2825750"/>
                  <a:pt x="2133600" y="2667000"/>
                </a:cubicBezTo>
                <a:cubicBezTo>
                  <a:pt x="2271183" y="2508250"/>
                  <a:pt x="2760133" y="2730500"/>
                  <a:pt x="2768600" y="2489200"/>
                </a:cubicBezTo>
                <a:cubicBezTo>
                  <a:pt x="2777067" y="2247900"/>
                  <a:pt x="2328333" y="1623483"/>
                  <a:pt x="2184400" y="1219200"/>
                </a:cubicBezTo>
                <a:cubicBezTo>
                  <a:pt x="2040467" y="814917"/>
                  <a:pt x="2269066" y="234950"/>
                  <a:pt x="1905000" y="63500"/>
                </a:cubicBezTo>
                <a:cubicBezTo>
                  <a:pt x="1540934" y="-107950"/>
                  <a:pt x="0" y="190500"/>
                  <a:pt x="0" y="190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9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Today’s topic:</a:t>
            </a:r>
            <a:br>
              <a:rPr lang="en-US" dirty="0" smtClean="0"/>
            </a:br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625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cience has </a:t>
            </a:r>
            <a:r>
              <a:rPr lang="en-US" dirty="0"/>
              <a:t>escaped the </a:t>
            </a:r>
            <a:r>
              <a:rPr lang="en-US" dirty="0" smtClean="0"/>
              <a:t>lab and </a:t>
            </a:r>
            <a:r>
              <a:rPr lang="en-US" dirty="0"/>
              <a:t>is roaming free in the world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People use </a:t>
            </a:r>
            <a:r>
              <a:rPr lang="en-US" dirty="0"/>
              <a:t>software to understand the world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What tools are needed </a:t>
            </a:r>
            <a:r>
              <a:rPr lang="en-US" dirty="0"/>
              <a:t>to </a:t>
            </a:r>
            <a:r>
              <a:rPr lang="en-US" dirty="0" smtClean="0"/>
              <a:t>support that work?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Want to  mistrust the conclusions </a:t>
            </a:r>
            <a:r>
              <a:rPr lang="en-US" dirty="0"/>
              <a:t>of the citizen </a:t>
            </a:r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Just as </a:t>
            </a:r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>
                <a:solidFill>
                  <a:srgbClr val="000000"/>
                </a:solidFill>
              </a:rPr>
              <a:t>mistrust </a:t>
            </a:r>
            <a:r>
              <a:rPr lang="en-US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dirty="0">
                <a:solidFill>
                  <a:srgbClr val="000000"/>
                </a:solidFill>
              </a:rPr>
              <a:t>the conclusions of </a:t>
            </a:r>
            <a:r>
              <a:rPr lang="en-US" dirty="0" smtClean="0">
                <a:solidFill>
                  <a:srgbClr val="000000"/>
                </a:solidFill>
              </a:rPr>
              <a:t>any other </a:t>
            </a:r>
            <a:r>
              <a:rPr lang="en-US" dirty="0">
                <a:solidFill>
                  <a:srgbClr val="000000"/>
                </a:solidFill>
              </a:rPr>
              <a:t>scientist.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38745"/>
            <a:ext cx="4241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9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privacy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116138"/>
            <a:ext cx="37782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Hide </a:t>
            </a:r>
            <a:r>
              <a:rPr lang="en-US" sz="2000" dirty="0"/>
              <a:t>the individuals, preserves the shape of the data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100% privacy on data not in poles</a:t>
            </a:r>
          </a:p>
          <a:p>
            <a:pPr lvl="1"/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Mutate them slightly, along, away from axis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08130" y="6297970"/>
            <a:ext cx="513708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TSE’13, Balancing privacy and utility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Privacy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sharing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Pass the parcel between N data owners in random order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local data anomalous (see later)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Add to parcel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Then privatized (see last slide)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Shared, privatized data yielded better models than using all  raw  data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284040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34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verification?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With enough eyeballs, 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Are all bugs are shallow?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0519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1" name="Rectangle 2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099374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03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274638"/>
            <a:ext cx="863599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certification envelope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If new test case anomalous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Then flash some warning (test data out of scope of training data! conclusions may be wrong! 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42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</a:t>
            </a:r>
            <a:r>
              <a:rPr lang="en-US" sz="3600" dirty="0" smtClean="0"/>
              <a:t>pollution marking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381250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pollution marking </a:t>
            </a:r>
            <a:r>
              <a:rPr lang="en-US" sz="3600" dirty="0" smtClean="0">
                <a:sym typeface="Wingdings"/>
              </a:rPr>
              <a:t> incremental repair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127250"/>
            <a:ext cx="426611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ym typeface="Wingdings"/>
              </a:rPr>
              <a:t>incremental repair  streaming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381250"/>
            <a:ext cx="4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Incremental repair</a:t>
            </a:r>
            <a:br>
              <a:rPr lang="en-US" sz="2400" dirty="0" smtClean="0"/>
            </a:br>
            <a:r>
              <a:rPr lang="en-US" sz="2400" dirty="0" smtClean="0"/>
              <a:t> a.k.a. stream mining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68800" y="4584159"/>
            <a:ext cx="17140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21846" y="4597131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57800" y="3695431"/>
            <a:ext cx="15113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82854" y="5435330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94623" y="6375132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every citizen can be a scientist (making generalizations from data)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61830"/>
            <a:ext cx="3822699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t  </a:t>
            </a:r>
            <a:r>
              <a:rPr lang="en-US" sz="2400" dirty="0"/>
              <a:t>should be possible to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for </a:t>
            </a:r>
            <a:r>
              <a:rPr lang="en-US" sz="2400" dirty="0"/>
              <a:t>everyone else </a:t>
            </a:r>
            <a:r>
              <a:rPr lang="en-US" sz="2400" dirty="0" smtClean="0"/>
              <a:t>to</a:t>
            </a:r>
            <a:br>
              <a:rPr lang="en-US" sz="2400" dirty="0" smtClean="0"/>
            </a:br>
            <a:endParaRPr lang="en-US" sz="2400" dirty="0"/>
          </a:p>
          <a:p>
            <a:pPr lvl="1"/>
            <a:r>
              <a:rPr lang="en-US" sz="2000" dirty="0"/>
              <a:t>audit a conclusion;</a:t>
            </a:r>
          </a:p>
          <a:p>
            <a:pPr lvl="1"/>
            <a:r>
              <a:rPr lang="en-US" sz="2000" dirty="0"/>
              <a:t>to repeat (at least in part) the processes that lead to that conclusion;</a:t>
            </a:r>
          </a:p>
          <a:p>
            <a:pPr lvl="1"/>
            <a:r>
              <a:rPr lang="en-US" sz="2000" dirty="0"/>
              <a:t>to reconsider parts of old conclusions;</a:t>
            </a:r>
          </a:p>
          <a:p>
            <a:pPr lvl="1"/>
            <a:r>
              <a:rPr lang="en-US" sz="2000" dirty="0"/>
              <a:t>to decide what a conclusion from some other site does/does not apply locally.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1955800"/>
            <a:ext cx="4523510" cy="45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67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2F2F2"/>
                </a:solidFill>
              </a:rPr>
              <a:t>The Future?</a:t>
            </a:r>
            <a:endParaRPr lang="en-US" sz="2400" b="1" dirty="0">
              <a:solidFill>
                <a:srgbClr val="F2F2F2"/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0" y="4082063"/>
            <a:ext cx="5397500" cy="667737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1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43" y="17110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187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95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58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859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26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Services for data repositories supporting citizen scientists</a:t>
            </a:r>
          </a:p>
          <a:p>
            <a:pPr lvl="1"/>
            <a:r>
              <a:rPr lang="en-US" sz="2400" dirty="0" smtClean="0"/>
              <a:t>Enabling reflect, act, discover</a:t>
            </a:r>
          </a:p>
          <a:p>
            <a:pPr lvl="1"/>
            <a:r>
              <a:rPr lang="en-US" sz="2400" dirty="0" smtClean="0"/>
              <a:t>The next generation of continuous science.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996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4525_1_v12_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5080"/>
            <a:ext cx="6045200" cy="68259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my </a:t>
            </a:r>
            <a:r>
              <a:rPr lang="en-US" strike="sngStrike" dirty="0" smtClean="0"/>
              <a:t>tale</a:t>
            </a:r>
            <a:r>
              <a:rPr lang="en-US" dirty="0" smtClean="0"/>
              <a:t> tail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200" y="6070413"/>
            <a:ext cx="7620000" cy="162115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Questions? Comments?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070214" y="94615"/>
            <a:ext cx="1315721" cy="365125"/>
          </a:xfrm>
          <a:prstGeom prst="rect">
            <a:avLst/>
          </a:prstGeom>
        </p:spPr>
        <p:txBody>
          <a:bodyPr/>
          <a:lstStyle/>
          <a:p>
            <a:fld id="{7D289ACC-99A1-3649-8932-CFFBA35813EB}" type="slidenum">
              <a:rPr lang="en-US" smtClean="0"/>
              <a:t>66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413500" y="1214438"/>
            <a:ext cx="952500" cy="1109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66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4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</a:t>
            </a:r>
            <a:br>
              <a:rPr lang="en-US" sz="1500" dirty="0" smtClean="0"/>
            </a:br>
            <a:r>
              <a:rPr lang="en-US" sz="1500" dirty="0" smtClean="0"/>
              <a:t>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98500" y="1666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0" y="2803520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1" y="535248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5" y="42417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650" y="591854"/>
            <a:ext cx="4279136" cy="64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mshang.ca</a:t>
            </a:r>
            <a:r>
              <a:rPr lang="en-US" dirty="0"/>
              <a:t>/</a:t>
            </a:r>
            <a:r>
              <a:rPr lang="en-US" dirty="0" err="1"/>
              <a:t>syntree</a:t>
            </a:r>
            <a:r>
              <a:rPr lang="en-US" dirty="0"/>
              <a:t>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[clustering [contexts [locality [transfer]]] </a:t>
            </a:r>
          </a:p>
          <a:p>
            <a:pPr marL="0" indent="0">
              <a:buNone/>
            </a:pPr>
            <a:r>
              <a:rPr lang="en-US" dirty="0"/>
              <a:t>[compression</a:t>
            </a:r>
          </a:p>
          <a:p>
            <a:pPr marL="0" indent="0">
              <a:buNone/>
            </a:pPr>
            <a:r>
              <a:rPr lang="en-US" dirty="0"/>
              <a:t> [prediction [planning  multi-goal optimization]</a:t>
            </a:r>
            <a:br>
              <a:rPr lang="en-US" dirty="0"/>
            </a:br>
            <a:r>
              <a:rPr lang="en-US" dirty="0"/>
              <a:t>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[privacy [sharing [verification]]]</a:t>
            </a:r>
          </a:p>
          <a:p>
            <a:pPr marL="0" indent="0">
              <a:buNone/>
            </a:pPr>
            <a:r>
              <a:rPr lang="en-US" dirty="0"/>
              <a:t> [</a:t>
            </a:r>
            <a:r>
              <a:rPr lang="en-US" dirty="0" err="1"/>
              <a:t>anomalyDetection</a:t>
            </a:r>
            <a:r>
              <a:rPr lang="en-US" dirty="0"/>
              <a:t> </a:t>
            </a:r>
            <a:r>
              <a:rPr lang="en-US" dirty="0" err="1"/>
              <a:t>certificationEnvelope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[</a:t>
            </a:r>
            <a:r>
              <a:rPr lang="en-US" dirty="0" err="1"/>
              <a:t>pollutionMarking</a:t>
            </a:r>
            <a:r>
              <a:rPr lang="en-US" dirty="0"/>
              <a:t> [</a:t>
            </a:r>
            <a:r>
              <a:rPr lang="en-US" dirty="0" err="1"/>
              <a:t>incrementalRepair</a:t>
            </a:r>
            <a:r>
              <a:rPr lang="en-US" dirty="0"/>
              <a:t> [streaming]]</a:t>
            </a:r>
          </a:p>
        </p:txBody>
      </p:sp>
    </p:spTree>
    <p:extLst>
      <p:ext uri="{BB962C8B-B14F-4D97-AF65-F5344CB8AC3E}">
        <p14:creationId xmlns:p14="http://schemas.microsoft.com/office/powerpoint/2010/main" val="1737888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6799" y="330199"/>
            <a:ext cx="4910401" cy="5142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9799" y="5889678"/>
            <a:ext cx="96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Yes. 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Note: not necessarily solved by higher-level languages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2189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9900" y="5003800"/>
            <a:ext cx="4673600" cy="1299071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9900" y="1501556"/>
            <a:ext cx="46736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Amy: </a:t>
            </a:r>
            <a:r>
              <a:rPr lang="en-US" dirty="0" smtClean="0"/>
              <a:t>My </a:t>
            </a:r>
            <a:r>
              <a:rPr lang="en-US" dirty="0"/>
              <a:t>colleagues and I are mapping the neurological substrates that </a:t>
            </a:r>
            <a:r>
              <a:rPr lang="en-US" dirty="0" err="1"/>
              <a:t>subserve</a:t>
            </a:r>
            <a:r>
              <a:rPr lang="en-US" dirty="0"/>
              <a:t> global information processing, which is required for all cognitive reasoning, including scientific inquiry, making my research ipso facto prior in the </a:t>
            </a:r>
            <a:r>
              <a:rPr lang="en-US" dirty="0" err="1"/>
              <a:t>ordo</a:t>
            </a:r>
            <a:r>
              <a:rPr lang="en-US" dirty="0"/>
              <a:t> </a:t>
            </a:r>
            <a:r>
              <a:rPr lang="en-US" dirty="0" err="1" smtClean="0"/>
              <a:t>cognoscendi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smtClean="0"/>
              <a:t>Sheldon</a:t>
            </a:r>
            <a:r>
              <a:rPr lang="en-US" b="1" dirty="0" smtClean="0"/>
              <a:t>:  </a:t>
            </a:r>
            <a:r>
              <a:rPr lang="en-US" dirty="0"/>
              <a:t>Excuse me, but a grand unified theory, insofar as it explains everything, will ipso facto explain neurobiology.</a:t>
            </a:r>
          </a:p>
          <a:p>
            <a:endParaRPr lang="en-US" dirty="0"/>
          </a:p>
          <a:p>
            <a:r>
              <a:rPr lang="en-US" b="1" dirty="0"/>
              <a:t>Amy: </a:t>
            </a:r>
            <a:r>
              <a:rPr lang="en-US" b="1" dirty="0"/>
              <a:t> </a:t>
            </a:r>
            <a:r>
              <a:rPr lang="en-US" dirty="0" smtClean="0"/>
              <a:t>Yes</a:t>
            </a:r>
            <a:r>
              <a:rPr lang="en-US" dirty="0"/>
              <a:t>, but if I’m </a:t>
            </a:r>
            <a:r>
              <a:rPr lang="en-US" dirty="0" smtClean="0"/>
              <a:t>successful</a:t>
            </a:r>
            <a:r>
              <a:rPr lang="en-US" dirty="0" smtClean="0"/>
              <a:t>….</a:t>
            </a:r>
            <a:endParaRPr lang="en-US" dirty="0" smtClean="0"/>
          </a:p>
          <a:p>
            <a:endParaRPr lang="en-US" b="1" dirty="0">
              <a:solidFill>
                <a:srgbClr val="800000"/>
              </a:solidFill>
            </a:endParaRP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I </a:t>
            </a:r>
            <a:r>
              <a:rPr lang="en-US" b="1" dirty="0">
                <a:solidFill>
                  <a:srgbClr val="800000"/>
                </a:solidFill>
              </a:rPr>
              <a:t>will be able to map and reproduce your thought processes in deriving a grand unified theory, and therefore, subsume your conclusions under my paradigm.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6" y="1603156"/>
            <a:ext cx="3781644" cy="3781644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words of</a:t>
            </a:r>
            <a:br>
              <a:rPr lang="en-US" dirty="0" smtClean="0"/>
            </a:br>
            <a:r>
              <a:rPr lang="en-US" dirty="0" smtClean="0"/>
              <a:t>Dr. Amy Farrar Fowler, Ph.D.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4249" y="5581947"/>
            <a:ext cx="2679502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Wawati TC Regular"/>
              </a:rPr>
              <a:t>Apologies to fans of </a:t>
            </a:r>
            <a:r>
              <a:rPr lang="en-US" sz="1400" dirty="0" smtClean="0">
                <a:latin typeface="+mj-lt"/>
                <a:cs typeface="Wawati TC Regular"/>
              </a:rPr>
              <a:t>the BBT</a:t>
            </a:r>
            <a:r>
              <a:rPr lang="en-US" sz="1400" dirty="0" smtClean="0">
                <a:latin typeface="+mj-lt"/>
                <a:cs typeface="Wawati TC Regular"/>
              </a:rPr>
              <a:t>: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This c</a:t>
            </a:r>
            <a:r>
              <a:rPr lang="en-US" sz="1400" dirty="0" smtClean="0">
                <a:latin typeface="+mj-lt"/>
                <a:cs typeface="Wawati TC Regular"/>
              </a:rPr>
              <a:t>onversation </a:t>
            </a:r>
            <a:r>
              <a:rPr lang="en-US" sz="1400" dirty="0" smtClean="0">
                <a:latin typeface="+mj-lt"/>
                <a:cs typeface="Wawati TC Regular"/>
              </a:rPr>
              <a:t>occurred in JPL, 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cafeteria, not Amy’s flat</a:t>
            </a:r>
            <a:endParaRPr lang="en-US" sz="1400" dirty="0">
              <a:latin typeface="+mj-lt"/>
              <a:cs typeface="Wawati TC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2F2F2"/>
                </a:solidFill>
              </a:rPr>
              <a:t>Beyond mere data repositories</a:t>
            </a:r>
            <a:endParaRPr lang="en-US" sz="2400" b="1" dirty="0">
              <a:solidFill>
                <a:srgbClr val="F2F2F2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116695" y="1617314"/>
            <a:ext cx="5294005" cy="52898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6550</TotalTime>
  <Words>2784</Words>
  <Application>Microsoft Macintosh PowerPoint</Application>
  <PresentationFormat>On-screen Show (4:3)</PresentationFormat>
  <Paragraphs>504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 </vt:lpstr>
      <vt:lpstr>PowerPoint Presentation</vt:lpstr>
      <vt:lpstr>PowerPoint Presentation</vt:lpstr>
      <vt:lpstr>Data mining tools should,  and can, do much more</vt:lpstr>
      <vt:lpstr>Today’s topic: Software tools for “citizen scientists”</vt:lpstr>
      <vt:lpstr>When every citizen can be a scientist (making generalizations from data) </vt:lpstr>
      <vt:lpstr>PowerPoint Presentation</vt:lpstr>
      <vt:lpstr>PowerPoint Presentation</vt:lpstr>
      <vt:lpstr>PowerPoint Presentation</vt:lpstr>
      <vt:lpstr> </vt:lpstr>
      <vt:lpstr>PowerPoint Presentation</vt:lpstr>
      <vt:lpstr>If it works, try to make it better</vt:lpstr>
      <vt:lpstr> </vt:lpstr>
      <vt:lpstr>So many data repositories</vt:lpstr>
      <vt:lpstr>PowerPoint Presentation</vt:lpstr>
      <vt:lpstr>PowerPoint Presentation</vt:lpstr>
      <vt:lpstr>Science, analytics, debate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Important to understand how software can divides us</vt:lpstr>
      <vt:lpstr>PowerPoint Presentation</vt:lpstr>
      <vt:lpstr>Models have “certification envelopes” </vt:lpstr>
      <vt:lpstr>Lessons learned</vt:lpstr>
      <vt:lpstr>Locality matters (what is true there may not be true here)</vt:lpstr>
      <vt:lpstr>Lessons learned</vt:lpstr>
      <vt:lpstr>Sharing matters  </vt:lpstr>
      <vt:lpstr>Lessons learned</vt:lpstr>
      <vt:lpstr>Transfer matters (and is possible)</vt:lpstr>
      <vt:lpstr>Lessons learned</vt:lpstr>
      <vt:lpstr>Compression and privacy matter</vt:lpstr>
      <vt:lpstr>Lessons learned</vt:lpstr>
      <vt:lpstr>Lessons learned</vt:lpstr>
      <vt:lpstr>PowerPoint Presentation</vt:lpstr>
      <vt:lpstr>A hierarchy of services</vt:lpstr>
      <vt:lpstr>A hierarchy of services</vt:lpstr>
      <vt:lpstr>A hierarchy of services</vt:lpstr>
      <vt:lpstr>Based on WHERE:  O(N) top-down divisive clustering</vt:lpstr>
      <vt:lpstr>A hierarchy of services</vt:lpstr>
      <vt:lpstr>PowerPoint Presentation</vt:lpstr>
      <vt:lpstr>WHERE  =  fast analog for PCA (so WHERE is a heuristic spectral learner)</vt:lpstr>
      <vt:lpstr>Locality and transfer</vt:lpstr>
      <vt:lpstr>A hierarchy of services</vt:lpstr>
      <vt:lpstr>PowerPoint Presentation</vt:lpstr>
      <vt:lpstr>By the way, remember the RHS tree: we’ll be using it a lot</vt:lpstr>
      <vt:lpstr>compression  prediction</vt:lpstr>
      <vt:lpstr>prediction  planning</vt:lpstr>
      <vt:lpstr>compression  optimization</vt:lpstr>
      <vt:lpstr>A hierarchy of services</vt:lpstr>
      <vt:lpstr>compression  privacy </vt:lpstr>
      <vt:lpstr>Privacy  sharing</vt:lpstr>
      <vt:lpstr>Sharing  verification?</vt:lpstr>
      <vt:lpstr>A hierarchy of services</vt:lpstr>
      <vt:lpstr>compression  anomaly detection</vt:lpstr>
      <vt:lpstr>anomaly detection  certification envelope</vt:lpstr>
      <vt:lpstr>anomaly detection  pollution marking</vt:lpstr>
      <vt:lpstr>pollution marking  incremental repair</vt:lpstr>
      <vt:lpstr>incremental repair  streaming</vt:lpstr>
      <vt:lpstr>A hierarchy of services</vt:lpstr>
      <vt:lpstr>PowerPoint Presentation</vt:lpstr>
      <vt:lpstr>Software engineering researchers just studying software is like astronomers just studying telescopes.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This talk</vt:lpstr>
      <vt:lpstr>End of my tale tail</vt:lpstr>
      <vt:lpstr>About me</vt:lpstr>
      <vt:lpstr>http://mshang.ca/syntree/</vt:lpstr>
      <vt:lpstr>Code used in my  last paper   (1100 LOC of Python calling scikitlearn)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1085</cp:revision>
  <dcterms:created xsi:type="dcterms:W3CDTF">2015-08-29T21:53:46Z</dcterms:created>
  <dcterms:modified xsi:type="dcterms:W3CDTF">2015-10-04T22:19:30Z</dcterms:modified>
</cp:coreProperties>
</file>